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91" r:id="rId7"/>
    <p:sldId id="261" r:id="rId8"/>
    <p:sldId id="262" r:id="rId9"/>
    <p:sldId id="292" r:id="rId10"/>
    <p:sldId id="263" r:id="rId11"/>
    <p:sldId id="264" r:id="rId12"/>
    <p:sldId id="293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94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659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2af4b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已知函数单调性求参数问题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c56728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利用导数判断函数的单调性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984ec9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利用导数求函数的单调区间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9d7fb0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函数与导数的图象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EX.13_1#79392d90f?vop=1&amp;pid=f984ec9fb&amp;color=0,0,0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通过求导并化简后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其符合二次指数函数型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通过对参数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研究函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数的单调性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EX.13_1#79392d90f?vop=1&amp;pid=f984ec9f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4_1#b51ac9e9d?vop=1&amp;pid=f984ec9fb&amp;color=0,0,0&amp;bt=1&amp;bbb=1"/>
              <p:cNvSpPr/>
              <p:nvPr/>
            </p:nvSpPr>
            <p:spPr>
              <a:xfrm>
                <a:off x="832104" y="1508760"/>
                <a:ext cx="10531904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4_1#b51ac9e9d?vop=1&amp;pid=f984ec9f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458978"/>
              </a:xfrm>
              <a:prstGeom prst="rect">
                <a:avLst/>
              </a:prstGeom>
              <a:blipFill>
                <a:blip r:embed="rId3"/>
                <a:stretch>
                  <a:fillRect l="-1390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14_1#b51ac9e9d?vop=1&amp;pid=f984ec9fb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719485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5_1#b51ac9e9d?vop=1&amp;pid=f984ec9fb&amp;color=0,0,0&amp;bbb=1&amp;hb=1"/>
              <p:cNvSpPr/>
              <p:nvPr/>
            </p:nvSpPr>
            <p:spPr>
              <a:xfrm>
                <a:off x="832104" y="1973008"/>
                <a:ext cx="10533888" cy="3822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,无单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调递增区间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6_AN.15_1#b51ac9e9d?vop=1&amp;pid=f984ec9f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3008"/>
                <a:ext cx="10533888" cy="3822700"/>
              </a:xfrm>
              <a:prstGeom prst="rect">
                <a:avLst/>
              </a:prstGeom>
              <a:blipFill>
                <a:blip r:embed="rId5"/>
                <a:stretch>
                  <a:fillRect l="-1389" r="-58" b="-2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15_1#b51ac9e9d?vop=1&amp;pid=f984ec9fb&amp;color=0,0,0&amp;bbb=1&amp;hb=1">
                <a:extLst>
                  <a:ext uri="{FF2B5EF4-FFF2-40B4-BE49-F238E27FC236}">
                    <a16:creationId xmlns:a16="http://schemas.microsoft.com/office/drawing/2014/main" id="{55D2FBA4-F7E4-0109-8B09-A619BFB8DC3E}"/>
                  </a:ext>
                </a:extLst>
              </p:cNvPr>
              <p:cNvSpPr/>
              <p:nvPr/>
            </p:nvSpPr>
            <p:spPr>
              <a:xfrm>
                <a:off x="832104" y="1380626"/>
                <a:ext cx="10533888" cy="454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,无单调递增区间；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15_1#b51ac9e9d?vop=1&amp;pid=f984ec9fb&amp;color=0,0,0&amp;bbb=1&amp;hb=1">
                <a:extLst>
                  <a:ext uri="{FF2B5EF4-FFF2-40B4-BE49-F238E27FC236}">
                    <a16:creationId xmlns:a16="http://schemas.microsoft.com/office/drawing/2014/main" id="{55D2FBA4-F7E4-0109-8B09-A619BFB8DC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80626"/>
                <a:ext cx="10533888" cy="4545330"/>
              </a:xfrm>
              <a:prstGeom prst="rect">
                <a:avLst/>
              </a:prstGeom>
              <a:blipFill>
                <a:blip r:embed="rId2"/>
                <a:stretch>
                  <a:fillRect l="-1389" b="-30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367494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6_1#6c87b01e2?vop=1&amp;pid=e9d7fb094&amp;color=0,0,0&amp;bt=1&amp;bbb=1"/>
              <p:cNvSpPr/>
              <p:nvPr/>
            </p:nvSpPr>
            <p:spPr>
              <a:xfrm>
                <a:off x="832104" y="1508760"/>
                <a:ext cx="10533888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的图象大致为(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16_1#6c87b01e2?vop=1&amp;pid=e9d7fb09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9359"/>
              </a:xfrm>
              <a:prstGeom prst="rect">
                <a:avLst/>
              </a:prstGeom>
              <a:blipFill>
                <a:blip r:embed="rId3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6c87b01e2.bracket?vop=1&amp;pid=e9d7fb094&amp;color=0,0,0&amp;vpa=5"/>
          <p:cNvSpPr/>
          <p:nvPr/>
        </p:nvSpPr>
        <p:spPr>
          <a:xfrm>
            <a:off x="4248817" y="1616840"/>
            <a:ext cx="331788" cy="3005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6_BD.16_2#6c87b01e2.choices?vop=1&amp;pid=e9d7fb094&amp;color=0,0,0&amp;bbb=1"/>
          <p:cNvSpPr/>
          <p:nvPr/>
        </p:nvSpPr>
        <p:spPr>
          <a:xfrm>
            <a:off x="832104" y="2106485"/>
            <a:ext cx="10531904" cy="11217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0000"/>
              </a:lnSpc>
              <a:tabLst>
                <a:tab pos="2715526" algn="l"/>
                <a:tab pos="5342152" algn="l"/>
                <a:tab pos="8032278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6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6_BD.16_2#6c87b01e2.choice_image?vop=1&amp;pid=e9d7fb094&amp;color=0,0,0&amp;tib=255,255,255&amp;iip=2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5765" y="2111121"/>
            <a:ext cx="1307592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16_2#6c87b01e2.choice_image?vop=1&amp;pid=e9d7fb094&amp;color=0,0,0&amp;tib=255,255,255&amp;iip=3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1564" y="2184273"/>
            <a:ext cx="123444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16_2#6c87b01e2.choice_image?vop=1&amp;pid=e9d7fb094&amp;color=0,0,0&amp;tib=255,255,255&amp;iip=4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083" y="2111121"/>
            <a:ext cx="1307592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16_2#6c87b01e2.choice_image?vop=1&amp;pid=e9d7fb094&amp;color=0,0,0&amp;tib=255,255,255&amp;iip=5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6674" y="2111121"/>
            <a:ext cx="1307592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6_AS.18_1#6c87b01e2?vop=1&amp;pid=e9d7fb094&amp;color=0,0,0&amp;bbb=1"/>
              <p:cNvSpPr/>
              <p:nvPr/>
            </p:nvSpPr>
            <p:spPr>
              <a:xfrm>
                <a:off x="832104" y="3229165"/>
                <a:ext cx="10533888" cy="1700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，关于原点对称，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的图象关于原点对称.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上单调递减，故C正确.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QC_6_AS.18_1#6c87b01e2?vop=1&amp;pid=e9d7fb09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29165"/>
                <a:ext cx="10533888" cy="1700530"/>
              </a:xfrm>
              <a:prstGeom prst="rect">
                <a:avLst/>
              </a:prstGeom>
              <a:blipFill>
                <a:blip r:embed="rId8"/>
                <a:stretch>
                  <a:fillRect l="-1389" b="-7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9_1#f8c68c990?htil=1&amp;vop=1&amp;pid=e9d7fb094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29138" y="1591056"/>
            <a:ext cx="140817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9_2#f8c68c990?htil=1&amp;vop=1&amp;pid=e9d7fb094&amp;color=0,0,0&amp;bt=1&amp;bbb=1&amp;hb=1&amp;hs=1"/>
              <p:cNvSpPr/>
              <p:nvPr/>
            </p:nvSpPr>
            <p:spPr>
              <a:xfrm>
                <a:off x="832104" y="1508760"/>
                <a:ext cx="9043416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的图象是下列四个图象之一，且其导函数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则该函数的图象是(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6_BD.19_2#f8c68c990?htil=1&amp;vop=1&amp;pid=e9d7fb094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9043416" cy="770255"/>
              </a:xfrm>
              <a:prstGeom prst="rect">
                <a:avLst/>
              </a:prstGeom>
              <a:blipFill>
                <a:blip r:embed="rId4"/>
                <a:stretch>
                  <a:fillRect l="-1618" r="-134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0_1#f8c68c990.bracket?vop=1&amp;pid=e9d7fb094&amp;color=0,0,0&amp;vpa=6"/>
          <p:cNvSpPr/>
          <p:nvPr/>
        </p:nvSpPr>
        <p:spPr>
          <a:xfrm>
            <a:off x="28442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6_BD.19_3#f8c68c990.choices?htil=1&amp;vop=1&amp;pid=e9d7fb094&amp;color=0,0,0&amp;bbb=1&amp;hs=1"/>
          <p:cNvSpPr/>
          <p:nvPr/>
        </p:nvSpPr>
        <p:spPr>
          <a:xfrm>
            <a:off x="832104" y="2406777"/>
            <a:ext cx="9043416" cy="10650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9500"/>
              </a:lnSpc>
              <a:tabLst>
                <a:tab pos="2356104" algn="l"/>
                <a:tab pos="4686808" algn="l"/>
                <a:tab pos="6903212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3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3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6_BD.19_3#f8c68c990.choice_image?htil=1&amp;vop=1&amp;pid=e9d7fb094&amp;color=0,0,0&amp;tib=255,255,255&amp;iip=6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4053" y="2405761"/>
            <a:ext cx="1271016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19_3#f8c68c990.choice_image?htil=1&amp;vop=1&amp;pid=e9d7fb094&amp;color=0,0,0&amp;tib=255,255,255&amp;iip=7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2441" y="2405761"/>
            <a:ext cx="1271016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19_3#f8c68c990.choice_image?htil=1&amp;vop=1&amp;pid=e9d7fb094&amp;color=0,0,0&amp;tib=255,255,255&amp;iip=8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42476" y="2460625"/>
            <a:ext cx="1197864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6_BD.19_3#f8c68c990.choice_image?htil=1&amp;vop=1&amp;pid=e9d7fb094&amp;color=0,0,0&amp;tib=255,255,255&amp;iip=9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0503" y="2424049"/>
            <a:ext cx="1261872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C_6_AS.21_1#f8c68c990?vop=1&amp;pid=e9d7fb094&amp;color=0,0,0&amp;bbb=1&amp;hs=1"/>
              <p:cNvSpPr/>
              <p:nvPr/>
            </p:nvSpPr>
            <p:spPr>
              <a:xfrm>
                <a:off x="832104" y="3471799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的切线斜率在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上单调递增，选项A符合题意；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的切线斜率在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上单调递减，选项B不符合题意；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的切线斜率在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上单调递减，选项C不符合题意；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的切线斜率在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上单调递增，选项D不符合题意.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C_6_AS.21_1#f8c68c990?vop=1&amp;pid=e9d7fb094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1799"/>
                <a:ext cx="10533888" cy="2449830"/>
              </a:xfrm>
              <a:prstGeom prst="rect">
                <a:avLst/>
              </a:prstGeom>
              <a:blipFill>
                <a:blip r:embed="rId9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2_1#18ecf909b?vop=1&amp;pid=e9d7fb094&amp;color=0,0,0&amp;bt=1&amp;bbb=1&amp;hb=1"/>
              <p:cNvSpPr/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下列图象中有一个是函数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2_1#18ecf909b?vop=1&amp;pid=e9d7fb09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3_1#18ecf909b.bracket?vop=1&amp;pid=e9d7fb094&amp;color=0,0,0&amp;vpa=7"/>
          <p:cNvSpPr/>
          <p:nvPr/>
        </p:nvSpPr>
        <p:spPr>
          <a:xfrm>
            <a:off x="1871440" y="2079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6_BD.22_3#18ecf909b?iti=1&amp;htil=1&amp;vop=1&amp;pid=e9d7fb094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9384" y="2578543"/>
            <a:ext cx="1307592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6_BD.22_4#18ecf909b?iti=2&amp;htil=1&amp;vop=1&amp;pid=e9d7fb094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0680" y="2578543"/>
            <a:ext cx="1307592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22_5#18ecf909b?iti=3&amp;htil=1&amp;vop=1&amp;pid=e9d7fb094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1976" y="2578543"/>
            <a:ext cx="1307592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6_BD.22_6#18ecf909b?iti=1&amp;htil=1&amp;vop=1&amp;pid=e9d7fb094&amp;color=0,0,0&amp;bbb=1"/>
          <p:cNvSpPr/>
          <p:nvPr/>
        </p:nvSpPr>
        <p:spPr>
          <a:xfrm>
            <a:off x="2328387" y="4095431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8" name="QC_6_BD.22_7#18ecf909b?iti=2&amp;htil=1&amp;vop=1&amp;pid=e9d7fb094&amp;color=0,0,0&amp;bbb=1"/>
          <p:cNvSpPr/>
          <p:nvPr/>
        </p:nvSpPr>
        <p:spPr>
          <a:xfrm>
            <a:off x="5839682" y="4095431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/>
          </a:p>
        </p:txBody>
      </p:sp>
      <p:sp>
        <p:nvSpPr>
          <p:cNvPr id="9" name="QC_6_BD.22_8#18ecf909b?iti=3&amp;htil=1&amp;vop=1&amp;pid=e9d7fb094&amp;color=0,0,0&amp;bbb=1"/>
          <p:cNvSpPr/>
          <p:nvPr/>
        </p:nvSpPr>
        <p:spPr>
          <a:xfrm>
            <a:off x="9350979" y="4095431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图③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C_6_BD.22_9#18ecf909b.choices?vop=1&amp;pid=e9d7fb094&amp;color=0,0,0&amp;bbb=1"/>
              <p:cNvSpPr/>
              <p:nvPr/>
            </p:nvSpPr>
            <p:spPr>
              <a:xfrm>
                <a:off x="832104" y="4470843"/>
                <a:ext cx="10533888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509647" algn="l"/>
                    <a:tab pos="5527294" algn="l"/>
                    <a:tab pos="80242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C_6_BD.22_9#18ecf909b.choices?vop=1&amp;pid=e9d7fb09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70843"/>
                <a:ext cx="10533888" cy="536448"/>
              </a:xfrm>
              <a:prstGeom prst="rect">
                <a:avLst/>
              </a:prstGeom>
              <a:blipFill>
                <a:blip r:embed="rId7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4_1#18ecf909b?vop=1&amp;pid=e9d7fb094&amp;color=0,0,0&amp;bt=1&amp;bbb=1"/>
              <p:cNvSpPr/>
              <p:nvPr/>
            </p:nvSpPr>
            <p:spPr>
              <a:xfrm>
                <a:off x="832104" y="1508760"/>
                <a:ext cx="10533888" cy="37897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的图象开口向上.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的图象必为题图中的图③.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图象特征知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24_1#18ecf909b?vop=1&amp;pid=e9d7fb09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89744"/>
              </a:xfrm>
              <a:prstGeom prst="rect">
                <a:avLst/>
              </a:prstGeom>
              <a:blipFill>
                <a:blip r:embed="rId3"/>
                <a:stretch>
                  <a:fillRect l="-1389" b="-2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25_1#eccc1c564?htil=3&amp;vop=1&amp;pid=e9d7fb09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48525" y="1591056"/>
            <a:ext cx="1399032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5_2#eccc1c564?htil=3&amp;vop=1&amp;pid=e9d7fb094&amp;color=0,0,0&amp;bt=1&amp;bbb=1&amp;hb=1"/>
              <p:cNvSpPr/>
              <p:nvPr/>
            </p:nvSpPr>
            <p:spPr>
              <a:xfrm>
                <a:off x="832104" y="1508760"/>
                <a:ext cx="90525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已知定义在区间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上的奇函数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，则关于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的不等式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QC_6_BD.25_2#eccc1c564?htil=3&amp;vop=1&amp;pid=e9d7fb09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9052560" cy="838200"/>
              </a:xfrm>
              <a:prstGeom prst="rect">
                <a:avLst/>
              </a:prstGeom>
              <a:blipFill>
                <a:blip r:embed="rId4"/>
                <a:stretch>
                  <a:fillRect l="-1616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6_1#eccc1c564.bracket?vop=1&amp;pid=e9d7fb094&amp;color=0,0,0&amp;vpa=8"/>
          <p:cNvSpPr/>
          <p:nvPr/>
        </p:nvSpPr>
        <p:spPr>
          <a:xfrm>
            <a:off x="6365589" y="2048002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5_3#eccc1c564.choices?htil=3&amp;vop=1&amp;pid=e9d7fb094&amp;color=0,0,0&amp;bbb=1"/>
              <p:cNvSpPr/>
              <p:nvPr/>
            </p:nvSpPr>
            <p:spPr>
              <a:xfrm>
                <a:off x="832104" y="2350516"/>
                <a:ext cx="9052560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48865" algn="l"/>
                    <a:tab pos="4646930" algn="l"/>
                    <a:tab pos="6957695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(−3,−1)∪(0,1]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(−3,−1)∪[0,1]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(−3,−1]∪(0,1]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(−3,−1]∪[0,1]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25_3#eccc1c564.choices?htil=3&amp;vop=1&amp;pid=e9d7fb09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0516"/>
                <a:ext cx="9052560" cy="356235"/>
              </a:xfrm>
              <a:prstGeom prst="rect">
                <a:avLst/>
              </a:prstGeom>
              <a:blipFill>
                <a:blip r:embed="rId5"/>
                <a:stretch>
                  <a:fillRect l="-1616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7_1#eccc1c564?vop=1&amp;pid=e9d7fb094&amp;color=0,0,0&amp;bt=1&amp;bbb=1&amp;hb=1"/>
              <p:cNvSpPr/>
              <p:nvPr/>
            </p:nvSpPr>
            <p:spPr>
              <a:xfrm>
                <a:off x="832104" y="1508760"/>
                <a:ext cx="10533888" cy="3986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且不恒为0,此时等号仅在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是定义在区间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上的奇函数，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[−1,0]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，此时等号仅在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时成立，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，即所求不等式的解集为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(−3,−1]∪(0,1]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27_1#eccc1c564?vop=1&amp;pid=e9d7fb09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986530"/>
              </a:xfrm>
              <a:prstGeom prst="rect">
                <a:avLst/>
              </a:prstGeom>
              <a:blipFill>
                <a:blip r:embed="rId3"/>
                <a:stretch>
                  <a:fillRect l="-1389" r="-3530" b="-35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8_1#980a23fd0?vop=1&amp;pid=e9d7fb094&amp;color=0,0,0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的定义域均为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象画在同一个平面直角坐标系中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8_1#980a23fd0?vop=1&amp;pid=e9d7fb09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98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9_1#980a23fd0.bracket?vop=1&amp;pid=e9d7fb094&amp;color=0,0,0&amp;vpa=9&amp;bbb=1"/>
          <p:cNvSpPr/>
          <p:nvPr/>
        </p:nvSpPr>
        <p:spPr>
          <a:xfrm>
            <a:off x="5816060" y="19145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p:sp>
        <p:nvSpPr>
          <p:cNvPr id="4" name="QC_6_BD.28_2#980a23fd0.choices?vop=1&amp;pid=e9d7fb094&amp;color=0,0,0&amp;bbb=1"/>
          <p:cNvSpPr/>
          <p:nvPr/>
        </p:nvSpPr>
        <p:spPr>
          <a:xfrm>
            <a:off x="832104" y="2406777"/>
            <a:ext cx="10531904" cy="11879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0600"/>
              </a:lnSpc>
              <a:tabLst>
                <a:tab pos="2699651" algn="l"/>
                <a:tab pos="5373902" algn="l"/>
                <a:tab pos="804815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90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6_BD.28_2#980a23fd0.choice_image?vop=1&amp;pid=e9d7fb094&amp;color=0,0,0&amp;tib=255,255,255&amp;iip=10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7195" y="2407920"/>
            <a:ext cx="1399032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28_2#980a23fd0.choice_image?vop=1&amp;pid=e9d7fb094&amp;color=0,0,0&amp;tib=255,255,255&amp;iip=1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9118" y="2444496"/>
            <a:ext cx="1399032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28_2#980a23fd0.choice_image?vop=1&amp;pid=e9d7fb094&amp;color=0,0,0&amp;tib=255,255,255&amp;iip=12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8691" y="2471928"/>
            <a:ext cx="1408176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28_2#980a23fd0.choice_image?vop=1&amp;pid=e9d7fb094&amp;color=0,0,0&amp;tib=255,255,255&amp;iip=13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3979" y="2471928"/>
            <a:ext cx="1399032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cf3559ff.fixed?pid=f178db344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ccf3559ff.fixed?pid=f178db344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§6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用导数研究函数的性质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30_1#980a23fd0?vop=1&amp;pid=e9d7fb094&amp;color=0,0,0&amp;bt=1&amp;bbb=1&amp;hb=1"/>
              <p:cNvSpPr/>
              <p:nvPr/>
            </p:nvSpPr>
            <p:spPr>
              <a:xfrm>
                <a:off x="832104" y="1508760"/>
                <a:ext cx="10533888" cy="412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【解析】对于选项A，若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上单调递减,且切线斜率越来越大，在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且切线斜率越来越大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，图象可能正确，故A正确.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上单调递增且切线斜率越来越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，图象可能正确，故B正确.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为常数函数；当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上单调递增且切线斜率越来越大，图象可能正确，故C正确.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单调递增，不符合题意；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单调递减，不符合题意,故D错误.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30_1#980a23fd0?vop=1&amp;pid=e9d7fb09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126230"/>
              </a:xfrm>
              <a:prstGeom prst="rect">
                <a:avLst/>
              </a:prstGeom>
              <a:blipFill>
                <a:blip r:embed="rId3"/>
                <a:stretch>
                  <a:fillRect l="-1389" r="-1620" b="-3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1_1#97606ac3e?vop=1&amp;pid=832af4b8a&amp;color=0,0,0&amp;bt=1&amp;bbb=1"/>
              <p:cNvSpPr/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[4,5]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31_1#97606ac3e?vop=1&amp;pid=832af4b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2_1#97606ac3e.bracket?vop=1&amp;pid=832af4b8a&amp;color=0,0,0&amp;vpa=10"/>
          <p:cNvSpPr/>
          <p:nvPr/>
        </p:nvSpPr>
        <p:spPr>
          <a:xfrm>
            <a:off x="9214263" y="173558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1_2#97606ac3e.choices?vop=1&amp;pid=832af4b8a&amp;color=0,0,0&amp;bbb=1"/>
              <p:cNvSpPr/>
              <p:nvPr/>
            </p:nvSpPr>
            <p:spPr>
              <a:xfrm>
                <a:off x="832104" y="2036571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19197" algn="l"/>
                    <a:tab pos="5400294" algn="l"/>
                    <a:tab pos="81575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(−∞,4]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(−∞,5]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[−4,4]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1_2#97606ac3e.choices?vop=1&amp;pid=832af4b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571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3_1#97606ac3e?vop=1&amp;pid=832af4b8a&amp;color=0,0,0&amp;bbb=1&amp;hb=1"/>
              <p:cNvSpPr/>
              <p:nvPr/>
            </p:nvSpPr>
            <p:spPr>
              <a:xfrm>
                <a:off x="832104" y="2582480"/>
                <a:ext cx="10533888" cy="2691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,由对勾函数的性质知，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(4)=4+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33_1#97606ac3e?vop=1&amp;pid=832af4b8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82480"/>
                <a:ext cx="10533888" cy="2691130"/>
              </a:xfrm>
              <a:prstGeom prst="rect">
                <a:avLst/>
              </a:prstGeom>
              <a:blipFill>
                <a:blip r:embed="rId5"/>
                <a:stretch>
                  <a:fillRect l="-1389" b="-5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EX.34_1#97606ac3e?vop=1&amp;pid=832af4b8a&amp;color=0,0,0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数在给定区间上单调递增或单调递减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)≥0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且不恒为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且不恒为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在给定区间上恒成立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此处要特别注意并非大于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或小于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且不能恒等于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EX.34_1#97606ac3e?vop=1&amp;pid=832af4b8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329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5_1#546a659c0?vop=1&amp;pid=832af4b8a&amp;color=0,0,0&amp;bt=1&amp;bbb=1&amp;hb=1"/>
              <p:cNvSpPr/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在其定义域内的一个子区间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内不是单调函数，则实数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取值范围是(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35_1#546a659c0?vop=1&amp;pid=832af4b8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752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6_1#546a659c0.bracket?vop=1&amp;pid=832af4b8a&amp;color=0,0,0&amp;vpa=11"/>
          <p:cNvSpPr/>
          <p:nvPr/>
        </p:nvSpPr>
        <p:spPr>
          <a:xfrm>
            <a:off x="2158460" y="2079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5_2#546a659c0.choices?vop=1&amp;pid=832af4b8a&amp;color=0,0,0&amp;bbb=1"/>
              <p:cNvSpPr/>
              <p:nvPr/>
            </p:nvSpPr>
            <p:spPr>
              <a:xfrm>
                <a:off x="832104" y="2452751"/>
                <a:ext cx="10533888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11272" algn="l"/>
                    <a:tab pos="5597144" algn="l"/>
                    <a:tab pos="81671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5_2#546a659c0.choices?vop=1&amp;pid=832af4b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2751"/>
                <a:ext cx="10533888" cy="536131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7_1#546a659c0?vop=1&amp;pid=832af4b8a&amp;color=0,0,0&amp;bbb=1"/>
              <p:cNvSpPr/>
              <p:nvPr/>
            </p:nvSpPr>
            <p:spPr>
              <a:xfrm>
                <a:off x="832104" y="2996248"/>
                <a:ext cx="10533888" cy="302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【解析】由题知函数的定义域为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上不单调，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−1&lt;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37_1#546a659c0?vop=1&amp;pid=832af4b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96248"/>
                <a:ext cx="10533888" cy="3022600"/>
              </a:xfrm>
              <a:prstGeom prst="rect">
                <a:avLst/>
              </a:prstGeom>
              <a:blipFill>
                <a:blip r:embed="rId5"/>
                <a:stretch>
                  <a:fillRect l="-1389" b="-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8_1#aba891126?vop=1&amp;pid=832af4b8a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恰好有三个单调区间，则实数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的取值可以是(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38_1#aba891126?vop=1&amp;pid=832af4b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9_1#aba891126.bracket?vop=1&amp;pid=832af4b8a&amp;color=0,0,0&amp;vpa=12&amp;bbb=1"/>
          <p:cNvSpPr/>
          <p:nvPr/>
        </p:nvSpPr>
        <p:spPr>
          <a:xfrm>
            <a:off x="10120789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8_2#aba891126.choices?vop=1&amp;pid=832af4b8a&amp;color=0,0,0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5399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8_2#aba891126.choices?vop=1&amp;pid=832af4b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40_1#aba891126?vop=1&amp;pid=832af4b8a&amp;color=0,0,0&amp;bbb=1"/>
              <p:cNvSpPr/>
              <p:nvPr/>
            </p:nvSpPr>
            <p:spPr>
              <a:xfrm>
                <a:off x="832104" y="2291080"/>
                <a:ext cx="10533888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，显然不满足题意.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时，依题意知，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有两个不相等的零点，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=36+12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40_1#aba891126?vop=1&amp;pid=832af4b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1511300"/>
              </a:xfrm>
              <a:prstGeom prst="rect">
                <a:avLst/>
              </a:prstGeom>
              <a:blipFill>
                <a:blip r:embed="rId5"/>
                <a:stretch>
                  <a:fillRect l="-1389" b="-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41_1#c282568f9?vop=1&amp;pid=832af4b8a&amp;color=0,0,0&amp;bt=1&amp;bbb=1"/>
              <p:cNvSpPr/>
              <p:nvPr/>
            </p:nvSpPr>
            <p:spPr>
              <a:xfrm>
                <a:off x="832104" y="1508760"/>
                <a:ext cx="10533888" cy="5786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是增函数，则实数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41_1#c282568f9?vop=1&amp;pid=832af4b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78676"/>
              </a:xfrm>
              <a:prstGeom prst="rect">
                <a:avLst/>
              </a:prstGeom>
              <a:blipFill>
                <a:blip r:embed="rId3"/>
                <a:stretch>
                  <a:fillRect l="-1389" r="-694" b="-234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42_1#c282568f9.blank?vop=1&amp;pid=832af4b8a&amp;color=0,0,0&amp;vpa=13&amp;bbb=1&amp;rh=34.49504"/>
              <p:cNvSpPr/>
              <p:nvPr/>
            </p:nvSpPr>
            <p:spPr>
              <a:xfrm>
                <a:off x="9209595" y="1586039"/>
                <a:ext cx="1970151" cy="4380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42_1#c282568f9.blank?vop=1&amp;pid=832af4b8a&amp;color=0,0,0&amp;vpa=13&amp;bbb=1&amp;rh=34.49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9595" y="1586039"/>
                <a:ext cx="1970151" cy="438087"/>
              </a:xfrm>
              <a:prstGeom prst="rect">
                <a:avLst/>
              </a:prstGeom>
              <a:blipFill>
                <a:blip r:embed="rId4"/>
                <a:stretch>
                  <a:fillRect b="-2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43_1#c282568f9?vop=1&amp;pid=832af4b8a&amp;color=0,0,0&amp;bbb=1">
                <a:extLst>
                  <a:ext uri="{FF2B5EF4-FFF2-40B4-BE49-F238E27FC236}">
                    <a16:creationId xmlns:a16="http://schemas.microsoft.com/office/drawing/2014/main" id="{9A83C2D6-BD50-7F70-5EE1-3EF7938EA165}"/>
                  </a:ext>
                </a:extLst>
              </p:cNvPr>
              <p:cNvSpPr/>
              <p:nvPr/>
            </p:nvSpPr>
            <p:spPr>
              <a:xfrm>
                <a:off x="832104" y="1418203"/>
                <a:ext cx="10533888" cy="4662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0&lt;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0&lt;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</m:rad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为常数函数，所以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AS.43_1#c282568f9?vop=1&amp;pid=832af4b8a&amp;color=0,0,0&amp;bbb=1">
                <a:extLst>
                  <a:ext uri="{FF2B5EF4-FFF2-40B4-BE49-F238E27FC236}">
                    <a16:creationId xmlns:a16="http://schemas.microsoft.com/office/drawing/2014/main" id="{9A83C2D6-BD50-7F70-5EE1-3EF7938EA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18203"/>
                <a:ext cx="10533888" cy="4662488"/>
              </a:xfrm>
              <a:prstGeom prst="rect">
                <a:avLst/>
              </a:prstGeom>
              <a:blipFill>
                <a:blip r:embed="rId2"/>
                <a:stretch>
                  <a:fillRect l="-1389" b="-18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122434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44_1#a43306da7?vop=1&amp;pid=6c72333dd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下列函数在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BD.44_1#a43306da7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5_1#a43306da7.bracket?vop=1&amp;pid=6c72333dd&amp;color=0,0,0&amp;vpa=14"/>
          <p:cNvSpPr/>
          <p:nvPr/>
        </p:nvSpPr>
        <p:spPr>
          <a:xfrm>
            <a:off x="4830223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44_2#a43306da7.choices?vop=1&amp;pid=6c72333dd&amp;color=0,0,0&amp;bbb=1"/>
              <p:cNvSpPr/>
              <p:nvPr/>
            </p:nvSpPr>
            <p:spPr>
              <a:xfrm>
                <a:off x="832104" y="144703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71597" algn="l"/>
                    <a:tab pos="5527294" algn="l"/>
                    <a:tab pos="84242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−1|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44_2#a43306da7.choices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46_1#a43306da7?vop=1&amp;pid=6c72333dd&amp;color=0,0,0&amp;bbb=1&amp;hb=1"/>
              <p:cNvSpPr/>
              <p:nvPr/>
            </p:nvSpPr>
            <p:spPr>
              <a:xfrm>
                <a:off x="832104" y="1984304"/>
                <a:ext cx="10533888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上有单调递减区间，故A错误；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单调递减，故B错误；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恒成立，故D正确.故选D.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AS.46_1#a43306da7?vop=1&amp;pid=6c72333d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4304"/>
                <a:ext cx="10533888" cy="1739900"/>
              </a:xfrm>
              <a:prstGeom prst="rect">
                <a:avLst/>
              </a:prstGeom>
              <a:blipFill>
                <a:blip r:embed="rId5"/>
                <a:stretch>
                  <a:fillRect l="-1389" r="-4630" b="-45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47_1#9ede57326?vop=1&amp;pid=6c72333dd&amp;color=0,0,0&amp;bt=1&amp;bbb=1"/>
              <p:cNvSpPr/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5_BD.47_1#9ede57326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8_1#9ede57326.bracket?vop=1&amp;pid=6c72333dd&amp;color=0,0,0&amp;vpa=15"/>
          <p:cNvSpPr/>
          <p:nvPr/>
        </p:nvSpPr>
        <p:spPr>
          <a:xfrm>
            <a:off x="5578062" y="1305489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47_2#9ede57326.choices?vop=1&amp;pid=6c72333dd&amp;color=0,0,0&amp;bbb=1"/>
              <p:cNvSpPr/>
              <p:nvPr/>
            </p:nvSpPr>
            <p:spPr>
              <a:xfrm>
                <a:off x="832104" y="1606479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27122" algn="l"/>
                    <a:tab pos="5228844" algn="l"/>
                    <a:tab pos="7843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47_2#9ede57326.choices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6479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49_1#9ede57326?vop=1&amp;pid=6c72333dd&amp;color=0,0,0&amp;bbb=1"/>
              <p:cNvSpPr/>
              <p:nvPr/>
            </p:nvSpPr>
            <p:spPr>
              <a:xfrm>
                <a:off x="832104" y="1970969"/>
                <a:ext cx="10533888" cy="1256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5_AS.49_1#9ede57326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0969"/>
                <a:ext cx="10533888" cy="1256030"/>
              </a:xfrm>
              <a:prstGeom prst="rect">
                <a:avLst/>
              </a:prstGeom>
              <a:blipFill>
                <a:blip r:embed="rId5"/>
                <a:stretch>
                  <a:fillRect l="-1389" b="-11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0_1#e6b41296e?vop=1&amp;pid=6c72333dd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BD.50_1#e6b41296e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1_1#e6b41296e.bracket?vop=1&amp;pid=6c72333dd&amp;color=0,0,0&amp;vpa=16"/>
          <p:cNvSpPr/>
          <p:nvPr/>
        </p:nvSpPr>
        <p:spPr>
          <a:xfrm>
            <a:off x="8251096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0_2#e6b41296e.choices?vop=1&amp;pid=6c72333dd&amp;color=0,0,0&amp;bbb=1"/>
              <p:cNvSpPr/>
              <p:nvPr/>
            </p:nvSpPr>
            <p:spPr>
              <a:xfrm>
                <a:off x="832104" y="148900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79522" algn="l"/>
                    <a:tab pos="5533644" algn="l"/>
                    <a:tab pos="8135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−27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27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50_2#e6b41296e.choices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52_1#e6b41296e?vop=1&amp;pid=6c72333dd&amp;color=0,0,0&amp;bbb=1"/>
              <p:cNvSpPr/>
              <p:nvPr/>
            </p:nvSpPr>
            <p:spPr>
              <a:xfrm>
                <a:off x="832104" y="1862320"/>
                <a:ext cx="10533888" cy="1319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=−2+4,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=−2×4,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52_1#e6b41296e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2320"/>
                <a:ext cx="10533888" cy="1319530"/>
              </a:xfrm>
              <a:prstGeom prst="rect">
                <a:avLst/>
              </a:prstGeom>
              <a:blipFill>
                <a:blip r:embed="rId5"/>
                <a:stretch>
                  <a:fillRect l="-1389" b="-105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c6f1ffe2.fixed?pid=ccf3559ff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函数的单调性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3_1#0da7457af?htil=4&amp;vop=1&amp;pid=6c72333dd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2514" y="1198872"/>
            <a:ext cx="1993392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53_2#0da7457af?htil=4&amp;vop=1&amp;pid=6c72333dd&amp;color=0,0,0&amp;bt=1&amp;bbb=1&amp;hs=1"/>
              <p:cNvSpPr/>
              <p:nvPr/>
            </p:nvSpPr>
            <p:spPr>
              <a:xfrm>
                <a:off x="832104" y="1080000"/>
                <a:ext cx="8449056" cy="3612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的图象如图所示，则不等式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的解集为(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C_5_BD.53_2#0da7457af?htil=4&amp;vop=1&amp;pid=6c72333dd&amp;color=0,0,0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449056" cy="361252"/>
              </a:xfrm>
              <a:prstGeom prst="rect">
                <a:avLst/>
              </a:prstGeom>
              <a:blipFill>
                <a:blip r:embed="rId4"/>
                <a:stretch>
                  <a:fillRect l="-1732" b="-423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4_1#0da7457af.bracket?vop=1&amp;pid=6c72333dd&amp;color=0,0,0&amp;vpa=17"/>
          <p:cNvSpPr/>
          <p:nvPr/>
        </p:nvSpPr>
        <p:spPr>
          <a:xfrm>
            <a:off x="8593804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53_3#0da7457af.choices?htil=4&amp;vop=1&amp;pid=6c72333dd&amp;color=0,0,0&amp;bbb=1&amp;hs=1"/>
              <p:cNvSpPr/>
              <p:nvPr/>
            </p:nvSpPr>
            <p:spPr>
              <a:xfrm>
                <a:off x="832104" y="1444998"/>
                <a:ext cx="8449056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433247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  <a:tabLst>
                    <a:tab pos="4332478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(−1,0)∪(1,3)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BD.53_3#0da7457af.choices?htil=4&amp;vop=1&amp;pid=6c72333dd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4998"/>
                <a:ext cx="8449056" cy="1110044"/>
              </a:xfrm>
              <a:prstGeom prst="rect">
                <a:avLst/>
              </a:prstGeom>
              <a:blipFill>
                <a:blip r:embed="rId5"/>
                <a:stretch>
                  <a:fillRect l="-1732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55_1#0da7457af?vop=1&amp;pid=6c72333dd&amp;color=0,0,0&amp;bbb=1&amp;hb=1&amp;hs=1"/>
              <p:cNvSpPr/>
              <p:nvPr/>
            </p:nvSpPr>
            <p:spPr>
              <a:xfrm>
                <a:off x="832104" y="2567678"/>
                <a:ext cx="10533888" cy="23673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)&lt;0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)&gt;0,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,所以不等式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5_AS.55_1#0da7457af?vop=1&amp;pid=6c72333dd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67678"/>
                <a:ext cx="10533888" cy="2367344"/>
              </a:xfrm>
              <a:prstGeom prst="rect">
                <a:avLst/>
              </a:prstGeom>
              <a:blipFill>
                <a:blip r:embed="rId6"/>
                <a:stretch>
                  <a:fillRect l="-1389" b="-33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6_1#4d2ed293b?vop=1&amp;pid=6c72333dd&amp;color=0,0,0&amp;bt=1&amp;bbb=1&amp;hb=1"/>
              <p:cNvSpPr/>
              <p:nvPr/>
            </p:nvSpPr>
            <p:spPr>
              <a:xfrm>
                <a:off x="832104" y="108000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在其定义域内的子区间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56_1#4d2ed293b?vop=1&amp;pid=6c72333d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1273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7_1#4d2ed293b.bracket?vop=1&amp;pid=6c72333dd&amp;color=0,0,0&amp;vpa=18"/>
          <p:cNvSpPr/>
          <p:nvPr/>
        </p:nvSpPr>
        <p:spPr>
          <a:xfrm>
            <a:off x="1929860" y="1654929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56_2#4d2ed293b.choices?vop=1&amp;pid=6c72333dd&amp;color=0,0,0&amp;bbb=1"/>
          <p:cNvSpPr/>
          <p:nvPr/>
        </p:nvSpPr>
        <p:spPr>
          <a:xfrm>
            <a:off x="832104" y="2062981"/>
            <a:ext cx="10533888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58_1#4d2ed293b?vop=1&amp;pid=6c72333dd&amp;color=0,0,0&amp;bbb=1"/>
              <p:cNvSpPr/>
              <p:nvPr/>
            </p:nvSpPr>
            <p:spPr>
              <a:xfrm>
                <a:off x="832104" y="2821298"/>
                <a:ext cx="10533888" cy="279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【解析】假设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在其定义域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内的子区间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上不单调，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（舍去），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0≤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−1&lt;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在其定义域内的子区间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上不单调”的充分不必要条件.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58_1#4d2ed293b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21298"/>
                <a:ext cx="10533888" cy="2792730"/>
              </a:xfrm>
              <a:prstGeom prst="rect">
                <a:avLst/>
              </a:prstGeom>
              <a:blipFill>
                <a:blip r:embed="rId4"/>
                <a:stretch>
                  <a:fillRect l="-1389" b="-48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9_1#ea7327ee2?vop=1&amp;pid=6c72333dd&amp;color=0,0,0&amp;bt=1&amp;bbb=1"/>
              <p:cNvSpPr/>
              <p:nvPr/>
            </p:nvSpPr>
            <p:spPr>
              <a:xfrm>
                <a:off x="832104" y="108000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5_BD.59_1#ea7327ee2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0_1#ea7327ee2.bracket?vop=1&amp;pid=6c72333dd&amp;color=0,0,0&amp;vpa=19"/>
          <p:cNvSpPr/>
          <p:nvPr/>
        </p:nvSpPr>
        <p:spPr>
          <a:xfrm>
            <a:off x="9088152" y="1307775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9_2#ea7327ee2.choices?vop=1&amp;pid=6c72333dd&amp;color=0,0,0&amp;bbb=1"/>
              <p:cNvSpPr/>
              <p:nvPr/>
            </p:nvSpPr>
            <p:spPr>
              <a:xfrm>
                <a:off x="832104" y="160876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2222" algn="l"/>
                    <a:tab pos="5432044" algn="l"/>
                    <a:tab pos="80845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[−1,0]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[−2,1]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59_2#ea7327ee2.choices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876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EX.61_1#ea7327ee2?vop=1&amp;pid=6c72333dd&amp;color=0,0,0&amp;bbb=1&amp;hb=1"/>
              <p:cNvSpPr/>
              <p:nvPr/>
            </p:nvSpPr>
            <p:spPr>
              <a:xfrm>
                <a:off x="832104" y="1973255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−3(−1≤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结合二次函数的性质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列出不等式组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5_EX.61_1#ea7327ee2?vop=1&amp;pid=6c72333d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3255"/>
                <a:ext cx="10533888" cy="1189355"/>
              </a:xfrm>
              <a:prstGeom prst="rect">
                <a:avLst/>
              </a:prstGeom>
              <a:blipFill>
                <a:blip r:embed="rId5"/>
                <a:stretch>
                  <a:fillRect l="-1389" r="-868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62_1#ea7327ee2?vop=1&amp;pid=6c72333dd&amp;color=0,0,0&amp;bt=1&amp;bbb=1"/>
              <p:cNvSpPr/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−3(−1≤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二次函数的单调性得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(−1)=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−1≤0,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(1)=−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AS.62_1#ea7327ee2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b="-4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63_1#e35ba5122?vop=1&amp;pid=6c72333dd&amp;color=0,0,0&amp;bt=1&amp;bbb=1"/>
              <p:cNvSpPr/>
              <p:nvPr/>
            </p:nvSpPr>
            <p:spPr>
              <a:xfrm>
                <a:off x="832104" y="1080000"/>
                <a:ext cx="10533888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则下列关系正确的是(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BD.63_1#e35ba5122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91859"/>
              </a:xfrm>
              <a:prstGeom prst="rect">
                <a:avLst/>
              </a:prstGeom>
              <a:blipFill>
                <a:blip r:embed="rId3"/>
                <a:stretch>
                  <a:fillRect l="-1389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4_1#e35ba5122.bracket?vop=1&amp;pid=6c72333dd&amp;color=0,0,0&amp;vpa=20"/>
          <p:cNvSpPr/>
          <p:nvPr/>
        </p:nvSpPr>
        <p:spPr>
          <a:xfrm>
            <a:off x="7657306" y="1078222"/>
            <a:ext cx="331788" cy="3919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63_2#e35ba5122.choices?vop=1&amp;pid=6c72333dd&amp;color=0,0,0&amp;bbb=1"/>
              <p:cNvSpPr/>
              <p:nvPr/>
            </p:nvSpPr>
            <p:spPr>
              <a:xfrm>
                <a:off x="832104" y="1516434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(−0.33)&gt;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(−0.44)&gt;0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(−0.44)&gt;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(−0.33)&gt;0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(−0.33)&gt;0&gt;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(−0.44)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(−0.44)&gt;0&gt;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(−0.33)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63_2#e35ba5122.choices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6434"/>
                <a:ext cx="10533888" cy="765810"/>
              </a:xfrm>
              <a:prstGeom prst="rect">
                <a:avLst/>
              </a:prstGeom>
              <a:blipFill>
                <a:blip r:embed="rId4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65_1#e35ba5122?vop=1&amp;pid=6c72333dd&amp;color=0,0,0&amp;bbb=1"/>
              <p:cNvSpPr/>
              <p:nvPr/>
            </p:nvSpPr>
            <p:spPr>
              <a:xfrm>
                <a:off x="832104" y="2294246"/>
                <a:ext cx="10533888" cy="3008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，由函数的单调性可知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(−0.44)&gt;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(−0.33)&gt;0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65_1#e35ba5122?vop=1&amp;pid=6c72333d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4246"/>
                <a:ext cx="10533888" cy="3008630"/>
              </a:xfrm>
              <a:prstGeom prst="rect">
                <a:avLst/>
              </a:prstGeom>
              <a:blipFill>
                <a:blip r:embed="rId5"/>
                <a:stretch>
                  <a:fillRect l="-1389" b="-46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66_1#00ce4356b?htil=5&amp;vop=1&amp;pid=6c72333dd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98321" y="1226303"/>
            <a:ext cx="1335024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66_2#00ce4356b?htil=5&amp;vop=1&amp;pid=6c72333dd&amp;color=0,0,0&amp;bt=1&amp;bbb=1&amp;hb=1"/>
              <p:cNvSpPr/>
              <p:nvPr/>
            </p:nvSpPr>
            <p:spPr>
              <a:xfrm>
                <a:off x="832104" y="1080000"/>
                <a:ext cx="9116568" cy="1671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某同学利用电脑软件将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(|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的图象画在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同一平面直角坐标系中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，得到了如图所示的“心形线”.观察图形，当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5_BD.66_2#00ce4356b?htil=5&amp;vop=1&amp;pid=6c72333d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9116568" cy="1671955"/>
              </a:xfrm>
              <a:prstGeom prst="rect">
                <a:avLst/>
              </a:prstGeom>
              <a:blipFill>
                <a:blip r:embed="rId4"/>
                <a:stretch>
                  <a:fillRect l="-1605" r="-1204" b="-87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67_1#00ce4356b.bracket?vop=1&amp;pid=6c72333dd&amp;color=0,0,0&amp;vpa=21"/>
          <p:cNvSpPr/>
          <p:nvPr/>
        </p:nvSpPr>
        <p:spPr>
          <a:xfrm>
            <a:off x="2676557" y="23874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5_BD.66_3#00ce4356b.choices?htil=5&amp;vop=1&amp;pid=6c72333dd&amp;color=0,0,0&amp;bbb=1"/>
          <p:cNvSpPr/>
          <p:nvPr/>
        </p:nvSpPr>
        <p:spPr>
          <a:xfrm>
            <a:off x="832104" y="2885939"/>
            <a:ext cx="9116568" cy="12336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1000"/>
              </a:lnSpc>
              <a:tabLst>
                <a:tab pos="2345817" algn="l"/>
                <a:tab pos="4666234" algn="l"/>
                <a:tab pos="698665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1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5_BD.66_3#00ce4356b.choice_image?htil=5&amp;vop=1&amp;pid=6c72333dd&amp;color=0,0,0&amp;tib=255,255,255&amp;iip=14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5765" y="2882637"/>
            <a:ext cx="1307592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66_3#00ce4356b.choice_image?htil=5&amp;vop=1&amp;pid=6c72333dd&amp;color=0,0,0&amp;tib=255,255,255&amp;iip=1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3993" y="2882637"/>
            <a:ext cx="1307592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66_3#00ce4356b.choice_image?htil=5&amp;vop=1&amp;pid=6c72333dd&amp;color=0,0,0&amp;tib=255,255,255&amp;iip=16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3808" y="2882637"/>
            <a:ext cx="1307592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5_BD.66_3#00ce4356b.choice_image?htil=5&amp;vop=1&amp;pid=6c72333dd&amp;color=0,0,0&amp;tib=255,255,255&amp;iip=17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1463" y="2882637"/>
            <a:ext cx="1307592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68_1#00ce4356b?vop=1&amp;pid=6c72333dd&amp;color=0,0,0&amp;bt=1&amp;bbb=1"/>
              <p:cNvSpPr/>
              <p:nvPr/>
            </p:nvSpPr>
            <p:spPr>
              <a:xfrm>
                <a:off x="832104" y="1080000"/>
                <a:ext cx="10533888" cy="3415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(|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)=−3⋅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对应“心形线”中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轴及下方的图象，</a:t>
                </a:r>
                <a:endParaRPr lang="en-US" altLang="zh-CN" sz="1800" dirty="0"/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|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|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题图可知函数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，故排除B,C，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时的图象的切线斜率先减小后增大，排除D，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A选项符合题意.故选A.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AS.68_1#00ce4356b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415030"/>
              </a:xfrm>
              <a:prstGeom prst="rect">
                <a:avLst/>
              </a:prstGeom>
              <a:blipFill>
                <a:blip r:embed="rId3"/>
                <a:stretch>
                  <a:fillRect l="-1389" b="-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69_1#7da473f58?vop=1&amp;pid=6c72333dd&amp;color=0,0,0&amp;bt=1&amp;bbb=1"/>
              <p:cNvSpPr/>
              <p:nvPr/>
            </p:nvSpPr>
            <p:spPr>
              <a:xfrm>
                <a:off x="832104" y="1080000"/>
                <a:ext cx="10533888" cy="5705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5_BD.69_1#7da473f58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70548"/>
              </a:xfrm>
              <a:prstGeom prst="rect">
                <a:avLst/>
              </a:prstGeom>
              <a:blipFill>
                <a:blip r:embed="rId3"/>
                <a:stretch>
                  <a:fillRect l="-1389" b="-138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N.70_1#7da473f58.blank?vop=1&amp;pid=6c72333dd&amp;color=0,0,0&amp;vpa=22&amp;bbb=1&amp;rh=30.5"/>
              <p:cNvSpPr/>
              <p:nvPr/>
            </p:nvSpPr>
            <p:spPr>
              <a:xfrm>
                <a:off x="7816786" y="1152708"/>
                <a:ext cx="1049338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5_AN.70_1#7da473f58.blank?vop=1&amp;pid=6c72333dd&amp;color=0,0,0&amp;vpa=22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786" y="1152708"/>
                <a:ext cx="1049338" cy="387350"/>
              </a:xfrm>
              <a:prstGeom prst="rect">
                <a:avLst/>
              </a:prstGeom>
              <a:blipFill>
                <a:blip r:embed="rId4"/>
                <a:stretch>
                  <a:fillRect l="-5233" r="-5233"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71_1#7da473f58?vop=1&amp;pid=6c72333dd&amp;color=0,0,0&amp;bbb=1&amp;hb=1"/>
              <p:cNvSpPr/>
              <p:nvPr/>
            </p:nvSpPr>
            <p:spPr>
              <a:xfrm>
                <a:off x="832104" y="1651564"/>
                <a:ext cx="10533888" cy="25165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时等号成立，所以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5_AS.71_1#7da473f58?vop=1&amp;pid=6c72333d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51564"/>
                <a:ext cx="10533888" cy="2516569"/>
              </a:xfrm>
              <a:prstGeom prst="rect">
                <a:avLst/>
              </a:prstGeom>
              <a:blipFill>
                <a:blip r:embed="rId5"/>
                <a:stretch>
                  <a:fillRect l="-1389" b="-3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EX.72_1#7da473f58?vop=1&amp;pid=6c72333dd&amp;color=0,0,0&amp;bt=1&amp;bbb=1&amp;hb=1"/>
              <p:cNvSpPr/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上的单调性求参数范围的方法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利用集合的包含关系处理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是相应单调区间的子集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利用不等式恒成立处理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且不恒为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内恒成立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注意验证等号是否成立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5_EX.72_1#7da473f58?vop=1&amp;pid=6c72333d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237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73_1#1f0965485?vop=1&amp;pid=6c72333dd&amp;color=0,0,0&amp;bt=1&amp;bbb=1"/>
              <p:cNvSpPr/>
              <p:nvPr/>
            </p:nvSpPr>
            <p:spPr>
              <a:xfrm>
                <a:off x="832104" y="108000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73_1#1f0965485?vop=1&amp;pid=6c72333d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74_1#1f0965485?vop=1&amp;pid=6c72333dd&amp;color=0,0,0&amp;bbb=1&amp;hb=1"/>
              <p:cNvSpPr/>
              <p:nvPr/>
            </p:nvSpPr>
            <p:spPr>
              <a:xfrm>
                <a:off x="832104" y="1592255"/>
                <a:ext cx="10533888" cy="3808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有两个不等实根，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，无单调递增区间；当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,1+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，单调递减区间为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(0,1−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74_1#1f0965485?vop=1&amp;pid=6c72333d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92255"/>
                <a:ext cx="10533888" cy="3808159"/>
              </a:xfrm>
              <a:prstGeom prst="rect">
                <a:avLst/>
              </a:prstGeom>
              <a:blipFill>
                <a:blip r:embed="rId4"/>
                <a:stretch>
                  <a:fillRect l="-1389" r="-1157" b="-3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_1#162ba766e?vop=1&amp;pid=cc567287d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下列函数中，在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内单调递增的是(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_1#162ba766e?vop=1&amp;pid=cc567287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162ba766e.bracket?vop=1&amp;pid=cc567287d&amp;color=0,0,0&amp;vpa=1"/>
          <p:cNvSpPr/>
          <p:nvPr/>
        </p:nvSpPr>
        <p:spPr>
          <a:xfrm>
            <a:off x="528742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_2#162ba766e.choices?vop=1&amp;pid=cc567287d&amp;color=0,0,0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65197" algn="l"/>
                    <a:tab pos="5311394" algn="l"/>
                    <a:tab pos="81067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_2#162ba766e.choices?vop=1&amp;pid=cc567287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_1#162ba766e?vop=1&amp;pid=cc567287d&amp;color=0,0,0&amp;bbb=1"/>
              <p:cNvSpPr/>
              <p:nvPr/>
            </p:nvSpPr>
            <p:spPr>
              <a:xfrm>
                <a:off x="832104" y="227838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内不满足大于等于0恒成立，故A错误；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]′=(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−3)′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内大于0恒成立，故B正确；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−15=3(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内不满足大于等于0恒成立，故C错误；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内不满足大于等于0恒成立，故D错误.故选B.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3_1#162ba766e?vop=1&amp;pid=cc567287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_1#82fdf8e73?vop=1&amp;pid=cc567287d&amp;color=0,0,0&amp;bt=1&amp;bbb=1&amp;hb=1"/>
              <p:cNvSpPr/>
              <p:nvPr/>
            </p:nvSpPr>
            <p:spPr>
              <a:xfrm>
                <a:off x="832104" y="1508760"/>
                <a:ext cx="10533888" cy="1252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研究表明某生物种群的数量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（单位：千只）与时间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）的关系近似的符合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，且在刚开始研究时，该生物种群的数量为5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,则该生物种群数量的增长速度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4_1#82fdf8e73?vop=1&amp;pid=cc567287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252855"/>
              </a:xfrm>
              <a:prstGeom prst="rect">
                <a:avLst/>
              </a:prstGeom>
              <a:blipFill>
                <a:blip r:embed="rId3"/>
                <a:stretch>
                  <a:fillRect l="-1389" b="-112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82fdf8e73.bracket?vop=1&amp;pid=cc567287d&amp;color=0,0,0&amp;vpa=2"/>
          <p:cNvSpPr/>
          <p:nvPr/>
        </p:nvSpPr>
        <p:spPr>
          <a:xfrm>
            <a:off x="1015460" y="23971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4_2#82fdf8e73.choices?vop=1&amp;pid=cc567287d&amp;color=0,0,0&amp;bbb=1"/>
          <p:cNvSpPr/>
          <p:nvPr/>
        </p:nvSpPr>
        <p:spPr>
          <a:xfrm>
            <a:off x="832104" y="281006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35097" algn="l"/>
                <a:tab pos="5832094" algn="l"/>
                <a:tab pos="82845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先增大后减小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先减小后增大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逐年减小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逐年增大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6_1#82fdf8e73?vop=1&amp;pid=cc567287d&amp;color=0,0,0&amp;bbb=1&amp;hb=1">
                <a:extLst>
                  <a:ext uri="{FF2B5EF4-FFF2-40B4-BE49-F238E27FC236}">
                    <a16:creationId xmlns:a16="http://schemas.microsoft.com/office/drawing/2014/main" id="{156F392C-A348-F2A5-7A97-72EC91F5C0CE}"/>
                  </a:ext>
                </a:extLst>
              </p:cNvPr>
              <p:cNvSpPr/>
              <p:nvPr/>
            </p:nvSpPr>
            <p:spPr>
              <a:xfrm>
                <a:off x="832104" y="1518411"/>
                <a:ext cx="10533888" cy="3935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+7)−40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+7)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+7)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280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49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∈[1,7]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∈[7,+∞)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用复合函数的单调性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上单调递减且为正数，在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且为正数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故该生物种群数量的增长速度先增大后减小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6_1#82fdf8e73?vop=1&amp;pid=cc567287d&amp;color=0,0,0&amp;bbb=1&amp;hb=1">
                <a:extLst>
                  <a:ext uri="{FF2B5EF4-FFF2-40B4-BE49-F238E27FC236}">
                    <a16:creationId xmlns:a16="http://schemas.microsoft.com/office/drawing/2014/main" id="{156F392C-A348-F2A5-7A97-72EC91F5C0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8411"/>
                <a:ext cx="10533888" cy="3935730"/>
              </a:xfrm>
              <a:prstGeom prst="rect">
                <a:avLst/>
              </a:prstGeom>
              <a:blipFill>
                <a:blip r:embed="rId2"/>
                <a:stretch>
                  <a:fillRect l="-1389" r="-347" b="-3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089509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_1#f900ef78f?vop=1&amp;pid=f984ec9fb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定义在区间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7_1#f900ef78f?vop=1&amp;pid=f984ec9f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f900ef78f.bracket?vop=1&amp;pid=f984ec9fb&amp;color=0,0,0&amp;vpa=3"/>
          <p:cNvSpPr/>
          <p:nvPr/>
        </p:nvSpPr>
        <p:spPr>
          <a:xfrm>
            <a:off x="8849520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_2#f900ef78f.choices?vop=1&amp;pid=f984ec9fb&amp;color=0,0,0&amp;bbb=1"/>
              <p:cNvSpPr/>
              <p:nvPr/>
            </p:nvSpPr>
            <p:spPr>
              <a:xfrm>
                <a:off x="832104" y="1875790"/>
                <a:ext cx="10533888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763647" algn="l"/>
                    <a:tab pos="5463794" algn="l"/>
                    <a:tab pos="8113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_2#f900ef78f.choices?vop=1&amp;pid=f984ec9f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491046"/>
              </a:xfrm>
              <a:prstGeom prst="rect">
                <a:avLst/>
              </a:prstGeom>
              <a:blipFill>
                <a:blip r:embed="rId4"/>
                <a:stretch>
                  <a:fillRect l="-1389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_1#f900ef78f?vop=1&amp;pid=f984ec9fb&amp;color=0,0,0&amp;bbb=1"/>
              <p:cNvSpPr/>
              <p:nvPr/>
            </p:nvSpPr>
            <p:spPr>
              <a:xfrm>
                <a:off x="832104" y="2374519"/>
                <a:ext cx="10533888" cy="2830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上的单调递减区间是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提示：注意单调区间不能用并集表示）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9_1#f900ef78f?vop=1&amp;pid=f984ec9f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74519"/>
                <a:ext cx="10533888" cy="2830830"/>
              </a:xfrm>
              <a:prstGeom prst="rect">
                <a:avLst/>
              </a:prstGeom>
              <a:blipFill>
                <a:blip r:embed="rId5"/>
                <a:stretch>
                  <a:fillRect l="-1389" b="-49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_1#79392d90f?vop=1&amp;pid=f984ec9fb&amp;color=0,0,0&amp;bt=1&amp;bbb=1"/>
              <p:cNvSpPr/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10_1#79392d90f?vop=1&amp;pid=f984ec9f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_1#79392d90f.bracket?vop=1&amp;pid=f984ec9fb&amp;color=0,0,0&amp;vpa=4"/>
          <p:cNvSpPr/>
          <p:nvPr/>
        </p:nvSpPr>
        <p:spPr>
          <a:xfrm>
            <a:off x="9310402" y="1736535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0_2#79392d90f.choices?vop=1&amp;pid=f984ec9fb&amp;color=0,0,0&amp;bbb=1"/>
              <p:cNvSpPr/>
              <p:nvPr/>
            </p:nvSpPr>
            <p:spPr>
              <a:xfrm>
                <a:off x="832104" y="2037525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3300222" algn="l"/>
                    <a:tab pos="6333744" algn="l"/>
                    <a:tab pos="8643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0_2#79392d90f.choices?vop=1&amp;pid=f984ec9f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7525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2_1#79392d90f?vop=1&amp;pid=f984ec9fb&amp;color=0,0,0&amp;bbb=1">
                <a:extLst>
                  <a:ext uri="{FF2B5EF4-FFF2-40B4-BE49-F238E27FC236}">
                    <a16:creationId xmlns:a16="http://schemas.microsoft.com/office/drawing/2014/main" id="{242BD990-41BA-EFE4-887C-AE88A9735877}"/>
                  </a:ext>
                </a:extLst>
              </p:cNvPr>
              <p:cNvSpPr/>
              <p:nvPr/>
            </p:nvSpPr>
            <p:spPr>
              <a:xfrm>
                <a:off x="844630" y="1345809"/>
                <a:ext cx="10533888" cy="4783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求导，得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(1)+4−2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(1)+4①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12_1#79392d90f?vop=1&amp;pid=f984ec9fb&amp;color=0,0,0&amp;bbb=1">
                <a:extLst>
                  <a:ext uri="{FF2B5EF4-FFF2-40B4-BE49-F238E27FC236}">
                    <a16:creationId xmlns:a16="http://schemas.microsoft.com/office/drawing/2014/main" id="{242BD990-41BA-EFE4-887C-AE88A97358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630" y="1345809"/>
                <a:ext cx="10533888" cy="4783138"/>
              </a:xfrm>
              <a:prstGeom prst="rect">
                <a:avLst/>
              </a:prstGeom>
              <a:blipFill>
                <a:blip r:embed="rId2"/>
                <a:stretch>
                  <a:fillRect l="-1389" b="-17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945086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1427</Words>
  <Application>Microsoft Office PowerPoint</Application>
  <PresentationFormat>宽屏</PresentationFormat>
  <Paragraphs>289</Paragraphs>
  <Slides>39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0" baseType="lpstr">
      <vt:lpstr>Arial (正文)</vt:lpstr>
      <vt:lpstr>DengXian</vt:lpstr>
      <vt:lpstr>DengXian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2025-10-22T03:14:11Z</dcterms:created>
  <dcterms:modified xsi:type="dcterms:W3CDTF">2025-10-22T08:11:53Z</dcterms:modified>
  <cp:category/>
  <cp:contentStatus/>
</cp:coreProperties>
</file>